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97" r:id="rId23"/>
    <p:sldId id="274" r:id="rId24"/>
    <p:sldId id="298" r:id="rId25"/>
    <p:sldId id="275" r:id="rId26"/>
    <p:sldId id="276" r:id="rId27"/>
    <p:sldId id="303" r:id="rId28"/>
    <p:sldId id="277" r:id="rId29"/>
    <p:sldId id="306" r:id="rId30"/>
    <p:sldId id="304" r:id="rId31"/>
    <p:sldId id="305" r:id="rId32"/>
    <p:sldId id="299" r:id="rId33"/>
    <p:sldId id="307" r:id="rId34"/>
    <p:sldId id="308" r:id="rId35"/>
    <p:sldId id="309" r:id="rId36"/>
    <p:sldId id="300" r:id="rId37"/>
    <p:sldId id="301" r:id="rId38"/>
    <p:sldId id="302" r:id="rId39"/>
    <p:sldId id="263" r:id="rId40"/>
    <p:sldId id="278" r:id="rId41"/>
    <p:sldId id="310" r:id="rId42"/>
    <p:sldId id="279" r:id="rId43"/>
    <p:sldId id="280" r:id="rId44"/>
    <p:sldId id="290" r:id="rId45"/>
    <p:sldId id="291" r:id="rId46"/>
    <p:sldId id="292" r:id="rId47"/>
    <p:sldId id="293" r:id="rId48"/>
    <p:sldId id="281" r:id="rId49"/>
    <p:sldId id="314" r:id="rId50"/>
    <p:sldId id="315" r:id="rId51"/>
    <p:sldId id="282" r:id="rId52"/>
    <p:sldId id="283" r:id="rId53"/>
    <p:sldId id="316" r:id="rId54"/>
    <p:sldId id="317" r:id="rId55"/>
    <p:sldId id="264" r:id="rId56"/>
    <p:sldId id="294" r:id="rId57"/>
    <p:sldId id="295" r:id="rId58"/>
    <p:sldId id="27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7" autoAdjust="0"/>
    <p:restoredTop sz="77205" autoAdjust="0"/>
  </p:normalViewPr>
  <p:slideViewPr>
    <p:cSldViewPr snapToGrid="0">
      <p:cViewPr varScale="1">
        <p:scale>
          <a:sx n="56" d="100"/>
          <a:sy n="56" d="100"/>
        </p:scale>
        <p:origin x="12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23</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25</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26</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27</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28</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51</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Jaccard</a:t>
            </a:r>
            <a:r>
              <a:rPr lang="ja-JP" altLang="en-US" dirty="0"/>
              <a:t>はユーザーの間共通部分の比率より類似度を推定します</a:t>
            </a:r>
            <a:endParaRPr lang="en-US" altLang="ja-JP" dirty="0"/>
          </a:p>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xmlns:p14="http://schemas.microsoft.com/office/powerpoint/2010/main">
    <mc:Choice Requires="p14">
      <p:transition spd="slow" p14:dur="2000" advTm="17884"/>
    </mc:Choice>
    <mc:Fallback xmlns="">
      <p:transition spd="slow" advTm="178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二層ニューラルネットワークより構成</a:t>
            </a:r>
            <a:endParaRPr lang="en-US" altLang="ja-JP" sz="2200" dirty="0"/>
          </a:p>
          <a:p>
            <a:pPr lvl="2">
              <a:buFont typeface="Wingdings" panose="05000000000000000000" pitchFamily="2" charset="2"/>
              <a:buChar char="l"/>
            </a:pPr>
            <a:r>
              <a:rPr lang="ja-JP" altLang="en-US" sz="2200" dirty="0"/>
              <a:t>次元削減、分類、特徴学習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可視層はユーザーの評価データ</a:t>
            </a:r>
            <a:endParaRPr lang="en-US" altLang="ja-JP" sz="2200" dirty="0"/>
          </a:p>
          <a:p>
            <a:pPr lvl="2">
              <a:buFont typeface="Wingdings" panose="05000000000000000000" pitchFamily="2" charset="2"/>
              <a:buChar char="l"/>
            </a:pPr>
            <a:r>
              <a:rPr lang="ja-JP" altLang="en-US" sz="2200" dirty="0"/>
              <a:t>隠れ層は属性数値</a:t>
            </a:r>
            <a:endParaRPr lang="en-US" altLang="ja-JP" sz="2200" dirty="0"/>
          </a:p>
          <a:p>
            <a:pPr lvl="2">
              <a:buFont typeface="Wingdings" panose="05000000000000000000" pitchFamily="2" charset="2"/>
              <a:buChar char="l"/>
            </a:pPr>
            <a:r>
              <a:rPr lang="ja-JP" altLang="en-US" sz="2200" dirty="0"/>
              <a:t>気になる映画のタイプを把握</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xmlns:p14="http://schemas.microsoft.com/office/powerpoint/2010/main">
    <mc:Choice Requires="p14">
      <p:transition spd="slow" p14:dur="2000" advTm="69556"/>
    </mc:Choice>
    <mc:Fallback xmlns="">
      <p:transition spd="slow" advTm="695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xmlns:p14="http://schemas.microsoft.com/office/powerpoint/2010/main">
    <mc:Choice Requires="p14">
      <p:transition spd="slow" p14:dur="2000" advTm="39480"/>
    </mc:Choice>
    <mc:Fallback xmlns="">
      <p:transition spd="slow" advTm="394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Tree>
    <p:extLst>
      <p:ext uri="{BB962C8B-B14F-4D97-AF65-F5344CB8AC3E}">
        <p14:creationId xmlns:p14="http://schemas.microsoft.com/office/powerpoint/2010/main" val="1606586268"/>
      </p:ext>
    </p:extLst>
  </p:cSld>
  <p:clrMapOvr>
    <a:masterClrMapping/>
  </p:clrMapOvr>
  <mc:AlternateContent xmlns:mc="http://schemas.openxmlformats.org/markup-compatibility/2006" xmlns:p14="http://schemas.microsoft.com/office/powerpoint/2010/main">
    <mc:Choice Requires="p14">
      <p:transition spd="slow" p14:dur="2000" advTm="82672"/>
    </mc:Choice>
    <mc:Fallback xmlns="">
      <p:transition spd="slow" advTm="826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xmlns:p14="http://schemas.microsoft.com/office/powerpoint/2010/main">
    <mc:Choice Requires="p14">
      <p:transition spd="slow" p14:dur="2000" advTm="32827"/>
    </mc:Choice>
    <mc:Fallback xmlns="">
      <p:transition spd="slow" advTm="328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BC87C44-ACDF-4ADA-91B2-91A6764258DD}"/>
              </a:ext>
            </a:extLst>
          </p:cNvPr>
          <p:cNvGraphicFramePr>
            <a:graphicFrameLocks noChangeAspect="1"/>
          </p:cNvGraphicFramePr>
          <p:nvPr>
            <p:extLst>
              <p:ext uri="{D42A27DB-BD31-4B8C-83A1-F6EECF244321}">
                <p14:modId xmlns:p14="http://schemas.microsoft.com/office/powerpoint/2010/main" val="722946270"/>
              </p:ext>
            </p:extLst>
          </p:nvPr>
        </p:nvGraphicFramePr>
        <p:xfrm>
          <a:off x="4430991" y="4993151"/>
          <a:ext cx="4308684" cy="947110"/>
        </p:xfrm>
        <a:graphic>
          <a:graphicData uri="http://schemas.openxmlformats.org/presentationml/2006/ole">
            <mc:AlternateContent xmlns:mc="http://schemas.openxmlformats.org/markup-compatibility/2006">
              <mc:Choice xmlns:v="urn:schemas-microsoft-com:vml" Requires="v">
                <p:oleObj spid="_x0000_s2017" name="公式" r:id="rId4" imgW="2616200" imgH="533400" progId="Equation.3">
                  <p:embed/>
                </p:oleObj>
              </mc:Choice>
              <mc:Fallback>
                <p:oleObj name="公式" r:id="rId4" imgW="26162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91" y="4993151"/>
                        <a:ext cx="4308684" cy="947110"/>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431954757"/>
              </p:ext>
            </p:extLst>
          </p:nvPr>
        </p:nvGraphicFramePr>
        <p:xfrm>
          <a:off x="9229407" y="4980232"/>
          <a:ext cx="2531472" cy="892677"/>
        </p:xfrm>
        <a:graphic>
          <a:graphicData uri="http://schemas.openxmlformats.org/presentationml/2006/ole">
            <mc:AlternateContent xmlns:mc="http://schemas.openxmlformats.org/markup-compatibility/2006">
              <mc:Choice xmlns:v="urn:schemas-microsoft-com:vml" Requires="v">
                <p:oleObj spid="_x0000_s2018" name="公式" r:id="rId6" imgW="1295280" imgH="457200" progId="Equation.3">
                  <p:embed/>
                </p:oleObj>
              </mc:Choice>
              <mc:Fallback>
                <p:oleObj name="公式" r:id="rId6" imgW="1295280" imgH="4572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9407" y="4980232"/>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Jaccard</a:t>
            </a:r>
            <a:r>
              <a:rPr lang="ja-JP" altLang="en-US" sz="2400" dirty="0"/>
              <a:t>相関係数</a:t>
            </a:r>
            <a:endParaRPr lang="en-US" altLang="ja-JP" sz="24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xmlns:p14="http://schemas.microsoft.com/office/powerpoint/2010/main">
    <mc:Choice Requires="p14">
      <p:transition spd="slow" p14:dur="2000" advTm="75006"/>
    </mc:Choice>
    <mc:Fallback xmlns="">
      <p:transition spd="slow" advTm="750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grpSp>
        <p:nvGrpSpPr>
          <p:cNvPr id="5" name="组合 4">
            <a:extLst>
              <a:ext uri="{FF2B5EF4-FFF2-40B4-BE49-F238E27FC236}">
                <a16:creationId xmlns:a16="http://schemas.microsoft.com/office/drawing/2014/main" id="{C9E1B642-721D-4CDF-8062-2E3FC6D30248}"/>
              </a:ext>
            </a:extLst>
          </p:cNvPr>
          <p:cNvGrpSpPr/>
          <p:nvPr/>
        </p:nvGrpSpPr>
        <p:grpSpPr>
          <a:xfrm>
            <a:off x="5626559" y="1991340"/>
            <a:ext cx="5699706" cy="3129301"/>
            <a:chOff x="1097280" y="2152091"/>
            <a:chExt cx="6253900" cy="3083606"/>
          </a:xfrm>
        </p:grpSpPr>
        <p:pic>
          <p:nvPicPr>
            <p:cNvPr id="2050" name="图片 5">
              <a:extLst>
                <a:ext uri="{FF2B5EF4-FFF2-40B4-BE49-F238E27FC236}">
                  <a16:creationId xmlns:a16="http://schemas.microsoft.com/office/drawing/2014/main" id="{E5631BF2-05E7-4DF2-9F8B-01D8C007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152091"/>
              <a:ext cx="6253900" cy="3083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圆角 3">
              <a:extLst>
                <a:ext uri="{FF2B5EF4-FFF2-40B4-BE49-F238E27FC236}">
                  <a16:creationId xmlns:a16="http://schemas.microsoft.com/office/drawing/2014/main" id="{79E35CCF-6DB8-49BA-A1C0-5F458EA584DA}"/>
                </a:ext>
              </a:extLst>
            </p:cNvPr>
            <p:cNvSpPr/>
            <p:nvPr/>
          </p:nvSpPr>
          <p:spPr>
            <a:xfrm>
              <a:off x="1785257" y="3033486"/>
              <a:ext cx="682172"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3C666BF-D2EA-409F-8DB4-95F7F543056A}"/>
                </a:ext>
              </a:extLst>
            </p:cNvPr>
            <p:cNvSpPr/>
            <p:nvPr/>
          </p:nvSpPr>
          <p:spPr>
            <a:xfrm>
              <a:off x="5820954" y="3048003"/>
              <a:ext cx="1479006"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6546166" cy="4347802"/>
          </a:xfrm>
        </p:spPr>
        <p:txBody>
          <a:bodyPr>
            <a:normAutofit lnSpcReduction="10000"/>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lvl="2">
              <a:buFont typeface="Wingdings" panose="05000000000000000000" pitchFamily="2" charset="2"/>
              <a:buChar char="l"/>
            </a:pP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89F53A0-B691-4339-9893-B7F49D7B2B4B}"/>
              </a:ext>
            </a:extLst>
          </p:cNvPr>
          <p:cNvGraphicFramePr>
            <a:graphicFrameLocks noChangeAspect="1"/>
          </p:cNvGraphicFramePr>
          <p:nvPr>
            <p:extLst>
              <p:ext uri="{D42A27DB-BD31-4B8C-83A1-F6EECF244321}">
                <p14:modId xmlns:p14="http://schemas.microsoft.com/office/powerpoint/2010/main" val="2778006838"/>
              </p:ext>
            </p:extLst>
          </p:nvPr>
        </p:nvGraphicFramePr>
        <p:xfrm>
          <a:off x="1169249" y="4282442"/>
          <a:ext cx="1370880" cy="861003"/>
        </p:xfrm>
        <a:graphic>
          <a:graphicData uri="http://schemas.openxmlformats.org/presentationml/2006/ole">
            <mc:AlternateContent xmlns:mc="http://schemas.openxmlformats.org/markup-compatibility/2006">
              <mc:Choice xmlns:v="urn:schemas-microsoft-com:vml" Requires="v">
                <p:oleObj spid="_x0000_s3801" r:id="rId5" imgW="774360" imgH="482400" progId="Equation.KSEE3">
                  <p:embed/>
                </p:oleObj>
              </mc:Choice>
              <mc:Fallback>
                <p:oleObj r:id="rId5" imgW="774360" imgH="48240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249" y="4282442"/>
                        <a:ext cx="1370880" cy="86100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08E4AE1-FFD6-4C1C-BF6A-D84B4BD2E800}"/>
              </a:ext>
            </a:extLst>
          </p:cNvPr>
          <p:cNvGraphicFramePr>
            <a:graphicFrameLocks noChangeAspect="1"/>
          </p:cNvGraphicFramePr>
          <p:nvPr>
            <p:extLst>
              <p:ext uri="{D42A27DB-BD31-4B8C-83A1-F6EECF244321}">
                <p14:modId xmlns:p14="http://schemas.microsoft.com/office/powerpoint/2010/main" val="1813058023"/>
              </p:ext>
            </p:extLst>
          </p:nvPr>
        </p:nvGraphicFramePr>
        <p:xfrm>
          <a:off x="2612097" y="4341426"/>
          <a:ext cx="2237116" cy="802019"/>
        </p:xfrm>
        <a:graphic>
          <a:graphicData uri="http://schemas.openxmlformats.org/presentationml/2006/ole">
            <mc:AlternateContent xmlns:mc="http://schemas.openxmlformats.org/markup-compatibility/2006">
              <mc:Choice xmlns:v="urn:schemas-microsoft-com:vml" Requires="v">
                <p:oleObj spid="_x0000_s3802" r:id="rId7" imgW="1307880" imgH="469800" progId="Equation.KSEE3">
                  <p:embed/>
                </p:oleObj>
              </mc:Choice>
              <mc:Fallback>
                <p:oleObj r:id="rId7" imgW="1307880" imgH="469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097" y="4341426"/>
                        <a:ext cx="2237116" cy="802019"/>
                      </a:xfrm>
                      <a:prstGeom prst="rect">
                        <a:avLst/>
                      </a:prstGeom>
                      <a:noFill/>
                    </p:spPr>
                  </p:pic>
                </p:oleObj>
              </mc:Fallback>
            </mc:AlternateContent>
          </a:graphicData>
        </a:graphic>
      </p:graphicFrame>
    </p:spTree>
    <p:extLst>
      <p:ext uri="{BB962C8B-B14F-4D97-AF65-F5344CB8AC3E}">
        <p14:creationId xmlns:p14="http://schemas.microsoft.com/office/powerpoint/2010/main" val="564020494"/>
      </p:ext>
    </p:extLst>
  </p:cSld>
  <p:clrMapOvr>
    <a:masterClrMapping/>
  </p:clrMapOvr>
  <mc:AlternateContent xmlns:mc="http://schemas.openxmlformats.org/markup-compatibility/2006" xmlns:p14="http://schemas.microsoft.com/office/powerpoint/2010/main">
    <mc:Choice Requires="p14">
      <p:transition spd="slow" p14:dur="2000" advTm="102565"/>
    </mc:Choice>
    <mc:Fallback xmlns="">
      <p:transition spd="slow" advTm="1025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pic>
        <p:nvPicPr>
          <p:cNvPr id="3075" name="图片 1">
            <a:extLst>
              <a:ext uri="{FF2B5EF4-FFF2-40B4-BE49-F238E27FC236}">
                <a16:creationId xmlns:a16="http://schemas.microsoft.com/office/drawing/2014/main" id="{1B845D08-7A28-40D7-B1CF-A2D1C0DBE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96" y="1845733"/>
            <a:ext cx="6841622" cy="40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2800" dirty="0"/>
              <a:t>The</a:t>
            </a:r>
            <a:r>
              <a:rPr lang="ja-JP" altLang="en-US" sz="2800" dirty="0"/>
              <a:t> </a:t>
            </a:r>
            <a:r>
              <a:rPr lang="en-US" altLang="ja-JP" sz="2800" dirty="0"/>
              <a:t>World Color Survey</a:t>
            </a:r>
          </a:p>
          <a:p>
            <a:pPr lvl="2">
              <a:buFont typeface="Wingdings" panose="05000000000000000000" pitchFamily="2" charset="2"/>
              <a:buChar char="l"/>
            </a:pPr>
            <a:r>
              <a:rPr lang="en-US" altLang="ja-JP" sz="2400" dirty="0"/>
              <a:t>Munsell Color Chips</a:t>
            </a:r>
          </a:p>
          <a:p>
            <a:pPr lvl="2">
              <a:buFont typeface="Wingdings" panose="05000000000000000000" pitchFamily="2" charset="2"/>
              <a:buChar char="l"/>
            </a:pPr>
            <a:r>
              <a:rPr lang="en-US" altLang="ja-JP" sz="2400" dirty="0" err="1"/>
              <a:t>Wcslab</a:t>
            </a:r>
            <a:r>
              <a:rPr lang="ja-JP" altLang="en-US" sz="2400" dirty="0"/>
              <a:t>データ</a:t>
            </a:r>
            <a:endParaRPr lang="en-US" altLang="ja-JP" sz="2400" dirty="0"/>
          </a:p>
          <a:p>
            <a:pPr marL="384048" lvl="2" indent="0">
              <a:buNone/>
            </a:pP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6571173" y="5824204"/>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4"/>
          <a:stretch>
            <a:fillRect/>
          </a:stretch>
        </p:blipFill>
        <p:spPr>
          <a:xfrm>
            <a:off x="1118552" y="3208670"/>
            <a:ext cx="3757973" cy="2984866"/>
          </a:xfrm>
          <a:prstGeom prst="rect">
            <a:avLst/>
          </a:prstGeom>
        </p:spPr>
      </p:pic>
    </p:spTree>
    <p:extLst>
      <p:ext uri="{BB962C8B-B14F-4D97-AF65-F5344CB8AC3E}">
        <p14:creationId xmlns:p14="http://schemas.microsoft.com/office/powerpoint/2010/main" val="2115918603"/>
      </p:ext>
    </p:extLst>
  </p:cSld>
  <p:clrMapOvr>
    <a:masterClrMapping/>
  </p:clrMapOvr>
  <mc:AlternateContent xmlns:mc="http://schemas.openxmlformats.org/markup-compatibility/2006" xmlns:p14="http://schemas.microsoft.com/office/powerpoint/2010/main">
    <mc:Choice Requires="p14">
      <p:transition spd="slow" p14:dur="2000" advTm="47090"/>
    </mc:Choice>
    <mc:Fallback xmlns="">
      <p:transition spd="slow" advTm="470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818" y="3429000"/>
            <a:ext cx="7504975" cy="239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共感覚者色聴判定データを使う</a:t>
            </a:r>
            <a:endParaRPr lang="en-US" altLang="ja-JP" sz="2800" dirty="0"/>
          </a:p>
          <a:p>
            <a:pPr lvl="2">
              <a:buFont typeface="Wingdings" panose="05000000000000000000" pitchFamily="2" charset="2"/>
              <a:buChar char="l"/>
            </a:pPr>
            <a:r>
              <a:rPr lang="ja-JP" altLang="en-US" sz="2200" dirty="0"/>
              <a:t>共感覚者が各調を聞いて選ぶ複数の色を収集</a:t>
            </a:r>
            <a:endParaRPr lang="en-US" altLang="ja-JP" sz="2200" dirty="0"/>
          </a:p>
          <a:p>
            <a:pPr lvl="2">
              <a:buFont typeface="Wingdings" panose="05000000000000000000" pitchFamily="2" charset="2"/>
              <a:buChar char="l"/>
            </a:pPr>
            <a:r>
              <a:rPr lang="ja-JP" altLang="en-US" sz="2200" dirty="0"/>
              <a:t>各色（</a:t>
            </a:r>
            <a:r>
              <a:rPr lang="en-US" altLang="ja-JP" sz="2200" dirty="0"/>
              <a:t>Lab</a:t>
            </a:r>
            <a:r>
              <a:rPr lang="ja-JP" altLang="en-US" sz="2200" dirty="0"/>
              <a:t>色空間）を</a:t>
            </a:r>
            <a:r>
              <a:rPr lang="en-US" altLang="ja-JP" sz="2200" dirty="0"/>
              <a:t>Munsell Chips</a:t>
            </a:r>
            <a:r>
              <a:rPr lang="ja-JP" altLang="en-US" sz="2200" dirty="0"/>
              <a:t>に入れる</a:t>
            </a:r>
            <a:endParaRPr lang="en-US" altLang="ja-JP" sz="2200" dirty="0"/>
          </a:p>
          <a:p>
            <a:pPr lvl="2">
              <a:buFont typeface="Wingdings" panose="05000000000000000000" pitchFamily="2" charset="2"/>
              <a:buChar char="l"/>
            </a:pPr>
            <a:r>
              <a:rPr lang="ja-JP" altLang="en-US" sz="2200" dirty="0"/>
              <a:t>複数の色が</a:t>
            </a:r>
            <a:r>
              <a:rPr lang="en-US" altLang="ja-JP" sz="2200" dirty="0"/>
              <a:t>Munsell Chips</a:t>
            </a:r>
            <a:r>
              <a:rPr lang="ja-JP" altLang="en-US" sz="2200" dirty="0"/>
              <a:t>にての分布を統計</a:t>
            </a:r>
            <a:endParaRPr lang="en-US" altLang="ja-JP" sz="22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xmlns:p14="http://schemas.microsoft.com/office/powerpoint/2010/main">
    <mc:Choice Requires="p14">
      <p:transition spd="slow" p14:dur="2000" advTm="54250"/>
    </mc:Choice>
    <mc:Fallback xmlns="">
      <p:transition spd="slow" advTm="54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51" y="3376077"/>
            <a:ext cx="8932189" cy="22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2560011"/>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fontScale="85000" lnSpcReduction="10000"/>
          </a:bodyPr>
          <a:lstStyle/>
          <a:p>
            <a:pPr>
              <a:buFont typeface="Wingdings" panose="05000000000000000000" pitchFamily="2" charset="2"/>
              <a:buChar char="l"/>
            </a:pPr>
            <a:r>
              <a:rPr lang="en-US" altLang="ja-JP" sz="3000" dirty="0"/>
              <a:t>EMD</a:t>
            </a:r>
            <a:r>
              <a:rPr lang="ja-JP" altLang="en-US" sz="3000" dirty="0"/>
              <a:t>距離により商品の</a:t>
            </a:r>
            <a:r>
              <a:rPr lang="ja-JP" altLang="en-US" sz="3000" dirty="0">
                <a:solidFill>
                  <a:schemeClr val="tx1"/>
                </a:solidFill>
              </a:rPr>
              <a:t>調性</a:t>
            </a:r>
            <a:r>
              <a:rPr lang="ja-JP" altLang="en-US" sz="3000" dirty="0"/>
              <a:t>格推定</a:t>
            </a:r>
            <a:endParaRPr lang="en-US" altLang="ja-JP" sz="3000" dirty="0"/>
          </a:p>
          <a:p>
            <a:pPr lvl="2">
              <a:buFont typeface="Wingdings" panose="05000000000000000000" pitchFamily="2" charset="2"/>
              <a:buChar char="l"/>
            </a:pPr>
            <a:r>
              <a:rPr lang="ja-JP" altLang="en-US" sz="2600" dirty="0"/>
              <a:t>商品と調性格の色分布の</a:t>
            </a:r>
            <a:r>
              <a:rPr lang="en-US" altLang="ja-JP" sz="2600" dirty="0"/>
              <a:t>EMD</a:t>
            </a:r>
            <a:r>
              <a:rPr lang="ja-JP" altLang="en-US" sz="2600" dirty="0"/>
              <a:t>距離</a:t>
            </a:r>
            <a:endParaRPr lang="en-US" altLang="ja-JP" sz="2600" dirty="0"/>
          </a:p>
          <a:p>
            <a:pPr lvl="2">
              <a:buFont typeface="Wingdings" panose="05000000000000000000" pitchFamily="2" charset="2"/>
              <a:buChar char="l"/>
            </a:pPr>
            <a:r>
              <a:rPr lang="ja-JP" altLang="en-US" sz="2600" dirty="0"/>
              <a:t>最低距離値の調性格を探す</a:t>
            </a:r>
            <a:endParaRPr lang="en-US" altLang="ja-JP" sz="2600" dirty="0"/>
          </a:p>
          <a:p>
            <a:pPr lvl="2">
              <a:buFont typeface="Wingdings" panose="05000000000000000000" pitchFamily="2" charset="2"/>
              <a:buChar char="l"/>
            </a:pPr>
            <a:r>
              <a:rPr lang="ja-JP" altLang="en-US" sz="2600" dirty="0"/>
              <a:t>商品の調性格を推測</a:t>
            </a:r>
            <a:endParaRPr lang="en-US" altLang="ja-JP" sz="2600" dirty="0"/>
          </a:p>
          <a:p>
            <a:pPr marL="0" indent="0">
              <a:buNone/>
            </a:pPr>
            <a:endParaRPr lang="zh-CN" altLang="en-US" sz="28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xmlns:p14="http://schemas.microsoft.com/office/powerpoint/2010/main">
    <mc:Choice Requires="p14">
      <p:transition spd="slow" p14:dur="2000" advTm="39940"/>
    </mc:Choice>
    <mc:Fallback xmlns="">
      <p:transition spd="slow" advTm="399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システム環境構成</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en-US" altLang="ja-JP" sz="2800" dirty="0"/>
              <a:t>Amazon</a:t>
            </a:r>
            <a:r>
              <a:rPr lang="ja-JP" altLang="en-US" sz="2800" dirty="0"/>
              <a:t>クラウドサービス</a:t>
            </a:r>
            <a:r>
              <a:rPr lang="en-US" altLang="ja-JP" sz="2800" dirty="0"/>
              <a:t>AWS</a:t>
            </a:r>
            <a:r>
              <a:rPr lang="ja-JP" altLang="en-US" sz="2800" dirty="0"/>
              <a:t>を利用</a:t>
            </a: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a:buFont typeface="Wingdings" panose="05000000000000000000" pitchFamily="2" charset="2"/>
              <a:buChar char="l"/>
            </a:pPr>
            <a:r>
              <a:rPr lang="ja-JP" altLang="en-US" sz="2800" dirty="0"/>
              <a:t>ウェブ、サーバ、エンジン三つ部分</a:t>
            </a:r>
            <a:endParaRPr lang="en-US" altLang="ja-JP" sz="2800" dirty="0"/>
          </a:p>
          <a:p>
            <a:pPr>
              <a:buFont typeface="Wingdings" panose="05000000000000000000" pitchFamily="2" charset="2"/>
              <a:buChar char="l"/>
            </a:pPr>
            <a:endParaRPr lang="zh-CN" altLang="en-US" sz="2800" dirty="0"/>
          </a:p>
        </p:txBody>
      </p:sp>
      <p:pic>
        <p:nvPicPr>
          <p:cNvPr id="5" name="图片 26">
            <a:extLst>
              <a:ext uri="{FF2B5EF4-FFF2-40B4-BE49-F238E27FC236}">
                <a16:creationId xmlns:a16="http://schemas.microsoft.com/office/drawing/2014/main" id="{7AA8B8B7-1716-4FE9-A0CA-4983D2883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034" y="1845734"/>
            <a:ext cx="4673864" cy="4057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a:extLst>
              <a:ext uri="{FF2B5EF4-FFF2-40B4-BE49-F238E27FC236}">
                <a16:creationId xmlns:a16="http://schemas.microsoft.com/office/drawing/2014/main" id="{AE2961A9-D143-46D4-A02D-04551B062505}"/>
              </a:ext>
            </a:extLst>
          </p:cNvPr>
          <p:cNvSpPr txBox="1"/>
          <p:nvPr/>
        </p:nvSpPr>
        <p:spPr>
          <a:xfrm>
            <a:off x="7838640" y="5960203"/>
            <a:ext cx="2798651" cy="369332"/>
          </a:xfrm>
          <a:prstGeom prst="rect">
            <a:avLst/>
          </a:prstGeom>
          <a:noFill/>
        </p:spPr>
        <p:txBody>
          <a:bodyPr wrap="none" rtlCol="0">
            <a:spAutoFit/>
          </a:bodyPr>
          <a:lstStyle/>
          <a:p>
            <a:r>
              <a:rPr lang="en-US" altLang="ja-JP" dirty="0"/>
              <a:t>AWS</a:t>
            </a:r>
            <a:r>
              <a:rPr lang="ja-JP" altLang="en-US" dirty="0"/>
              <a:t>で</a:t>
            </a:r>
            <a:r>
              <a:rPr lang="en-US" altLang="ja-JP" dirty="0"/>
              <a:t>IROYA</a:t>
            </a:r>
            <a:r>
              <a:rPr lang="ja-JP" altLang="en-US" dirty="0"/>
              <a:t>のウェブサイト</a:t>
            </a:r>
            <a:endParaRPr lang="zh-CN" altLang="en-US" dirty="0"/>
          </a:p>
        </p:txBody>
      </p:sp>
    </p:spTree>
    <p:extLst>
      <p:ext uri="{BB962C8B-B14F-4D97-AF65-F5344CB8AC3E}">
        <p14:creationId xmlns:p14="http://schemas.microsoft.com/office/powerpoint/2010/main" val="3834511937"/>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レコメンド全体とプロセス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3" y="950422"/>
              <a:ext cx="3873500"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1</a:t>
              </a:r>
              <a:r>
                <a:rPr lang="ja-JP" altLang="en-US" sz="1600" b="1">
                  <a:solidFill>
                    <a:schemeClr val="tx1"/>
                  </a:solidFill>
                </a:rPr>
                <a:t>．</a:t>
              </a:r>
              <a:r>
                <a:rPr lang="en-US" altLang="ja-JP" sz="1600" b="1">
                  <a:solidFill>
                    <a:schemeClr val="tx1"/>
                  </a:solidFill>
                </a:rPr>
                <a:t>User</a:t>
              </a:r>
              <a:r>
                <a:rPr lang="ja-JP" altLang="zh-CN" sz="1600" b="1">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xmlns:p14="http://schemas.microsoft.com/office/powerpoint/2010/main">
    <mc:Choice Requires="p14">
      <p:transition spd="slow" p14:dur="2000" advTm="68280"/>
    </mc:Choice>
    <mc:Fallback xmlns="">
      <p:transition spd="slow" advTm="6828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xmlns:p14="http://schemas.microsoft.com/office/powerpoint/2010/main">
    <mc:Choice Requires="p14">
      <p:transition spd="slow" p14:dur="2000" advTm="4165"/>
    </mc:Choice>
    <mc:Fallback xmlns="">
      <p:transition spd="slow" advTm="41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322352" y="4783839"/>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251789" y="1845734"/>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レコメンドオープンソース</a:t>
            </a:r>
            <a:endParaRPr lang="en-US" altLang="ja-JP" sz="2200" dirty="0"/>
          </a:p>
          <a:p>
            <a:pPr lvl="2">
              <a:buFont typeface="Wingdings" panose="05000000000000000000" pitchFamily="2" charset="2"/>
              <a:buChar char="l"/>
            </a:pPr>
            <a:r>
              <a:rPr lang="ja-JP" altLang="en-US" sz="2200" dirty="0"/>
              <a:t>類似度評価のアルゴリズムを提供</a:t>
            </a:r>
            <a:endParaRPr lang="en-US" altLang="ja-JP" sz="2200" dirty="0"/>
          </a:p>
          <a:p>
            <a:pPr lvl="2">
              <a:buFont typeface="Wingdings" panose="05000000000000000000" pitchFamily="2" charset="2"/>
              <a:buChar char="l"/>
            </a:pPr>
            <a:r>
              <a:rPr lang="en-US" altLang="ja-JP" sz="2200" dirty="0"/>
              <a:t>Cosine</a:t>
            </a:r>
            <a:r>
              <a:rPr lang="ja-JP" altLang="en-US" sz="2200" dirty="0"/>
              <a:t>相関係数を採用</a:t>
            </a:r>
            <a:endParaRPr lang="en-US" altLang="ja-JP" sz="2200" dirty="0"/>
          </a:p>
          <a:p>
            <a:pPr lvl="2">
              <a:buFont typeface="Wingdings" panose="05000000000000000000" pitchFamily="2" charset="2"/>
              <a:buChar char="l"/>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3" name="箭头: 下 2">
            <a:extLst>
              <a:ext uri="{FF2B5EF4-FFF2-40B4-BE49-F238E27FC236}">
                <a16:creationId xmlns:a16="http://schemas.microsoft.com/office/drawing/2014/main" id="{26A5BEC4-2EA9-4F57-8687-DE67A8ED3677}"/>
              </a:ext>
            </a:extLst>
          </p:cNvPr>
          <p:cNvSpPr/>
          <p:nvPr/>
        </p:nvSpPr>
        <p:spPr>
          <a:xfrm>
            <a:off x="8201749" y="4199467"/>
            <a:ext cx="389096" cy="584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EC7B18C-9578-4A6E-8B62-97BAC6513C4E}"/>
              </a:ext>
            </a:extLst>
          </p:cNvPr>
          <p:cNvSpPr txBox="1"/>
          <p:nvPr/>
        </p:nvSpPr>
        <p:spPr>
          <a:xfrm>
            <a:off x="4867597" y="4884031"/>
            <a:ext cx="1945441" cy="646331"/>
          </a:xfrm>
          <a:prstGeom prst="rect">
            <a:avLst/>
          </a:prstGeom>
          <a:noFill/>
        </p:spPr>
        <p:txBody>
          <a:bodyPr wrap="square" rtlCol="0">
            <a:spAutoFit/>
          </a:bodyPr>
          <a:lstStyle/>
          <a:p>
            <a:r>
              <a:rPr lang="en-US" altLang="ja-JP" b="1" dirty="0"/>
              <a:t>A</a:t>
            </a:r>
            <a:r>
              <a:rPr lang="ja-JP" altLang="en-US" b="1" dirty="0"/>
              <a:t>さんにおすすめ</a:t>
            </a:r>
            <a:endParaRPr lang="en-US" altLang="ja-JP" b="1" dirty="0"/>
          </a:p>
          <a:p>
            <a:r>
              <a:rPr lang="ja-JP" altLang="en-US" b="1" dirty="0"/>
              <a:t>アイテムは？</a:t>
            </a:r>
            <a:endParaRPr lang="zh-CN" altLang="en-US" b="1" dirty="0"/>
          </a:p>
        </p:txBody>
      </p:sp>
      <p:sp>
        <p:nvSpPr>
          <p:cNvPr id="8" name="文本框 7">
            <a:extLst>
              <a:ext uri="{FF2B5EF4-FFF2-40B4-BE49-F238E27FC236}">
                <a16:creationId xmlns:a16="http://schemas.microsoft.com/office/drawing/2014/main" id="{54F39235-2BAF-46FB-89DA-21251EE3E54A}"/>
              </a:ext>
            </a:extLst>
          </p:cNvPr>
          <p:cNvSpPr txBox="1"/>
          <p:nvPr/>
        </p:nvSpPr>
        <p:spPr>
          <a:xfrm>
            <a:off x="10690578" y="4884031"/>
            <a:ext cx="1437822" cy="923330"/>
          </a:xfrm>
          <a:prstGeom prst="rect">
            <a:avLst/>
          </a:prstGeom>
          <a:noFill/>
        </p:spPr>
        <p:txBody>
          <a:bodyPr wrap="square" rtlCol="0">
            <a:spAutoFit/>
          </a:bodyPr>
          <a:lstStyle/>
          <a:p>
            <a:r>
              <a:rPr lang="en-US" altLang="ja-JP" b="1" dirty="0"/>
              <a:t>Item1</a:t>
            </a:r>
          </a:p>
          <a:p>
            <a:r>
              <a:rPr lang="en-US" altLang="ja-JP" b="1" dirty="0"/>
              <a:t>Item2</a:t>
            </a:r>
          </a:p>
          <a:p>
            <a:r>
              <a:rPr lang="en-US" altLang="ja-JP" b="1" dirty="0"/>
              <a:t>……</a:t>
            </a:r>
            <a:endParaRPr lang="zh-CN" altLang="en-US" b="1" dirty="0"/>
          </a:p>
        </p:txBody>
      </p:sp>
      <p:sp>
        <p:nvSpPr>
          <p:cNvPr id="7" name="箭头: 右 6">
            <a:extLst>
              <a:ext uri="{FF2B5EF4-FFF2-40B4-BE49-F238E27FC236}">
                <a16:creationId xmlns:a16="http://schemas.microsoft.com/office/drawing/2014/main" id="{6365FB5D-2E31-4E0D-ACA1-5BCD0EC6E43E}"/>
              </a:ext>
            </a:extLst>
          </p:cNvPr>
          <p:cNvSpPr/>
          <p:nvPr/>
        </p:nvSpPr>
        <p:spPr>
          <a:xfrm>
            <a:off x="6720289" y="5034844"/>
            <a:ext cx="462844" cy="372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EF36EBAE-600B-4229-89BF-9A5D09E168B5}"/>
              </a:ext>
            </a:extLst>
          </p:cNvPr>
          <p:cNvSpPr/>
          <p:nvPr/>
        </p:nvSpPr>
        <p:spPr>
          <a:xfrm>
            <a:off x="9972227" y="5034844"/>
            <a:ext cx="462844" cy="372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en-US" sz="2400" dirty="0"/>
              <a:t>自動的に</a:t>
            </a:r>
            <a:r>
              <a:rPr lang="en-US" altLang="ja-JP" sz="2400" dirty="0"/>
              <a:t>IROYA</a:t>
            </a:r>
            <a:r>
              <a:rPr lang="ja-JP" altLang="en-US" sz="2400" dirty="0"/>
              <a:t>通販サイトを訪問して、キーワード内容をダウンロード</a:t>
            </a:r>
            <a:endParaRPr lang="en-US" altLang="ja-JP" sz="2400" dirty="0"/>
          </a:p>
          <a:p>
            <a:pPr lvl="2">
              <a:buFont typeface="Wingdings" panose="05000000000000000000" pitchFamily="2" charset="2"/>
              <a:buChar char="l"/>
            </a:pPr>
            <a:r>
              <a:rPr lang="ja-JP" altLang="en-US" sz="2400" dirty="0"/>
              <a:t>キーワード内容を英語に通訳（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6146" name="图片 1">
            <a:extLst>
              <a:ext uri="{FF2B5EF4-FFF2-40B4-BE49-F238E27FC236}">
                <a16:creationId xmlns:a16="http://schemas.microsoft.com/office/drawing/2014/main" id="{6213FF2D-22A1-4F50-930E-90CF0C3DF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67" y="3265649"/>
            <a:ext cx="4268761" cy="308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xmlns:p14="http://schemas.microsoft.com/office/powerpoint/2010/main">
    <mc:Choice Requires="p14">
      <p:transition spd="slow" p14:dur="2000" advTm="33237"/>
    </mc:Choice>
    <mc:Fallback xmlns="">
      <p:transition spd="slow" advTm="3323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5" y="3515103"/>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err="1"/>
              <a:t>Numpy</a:t>
            </a:r>
            <a:r>
              <a:rPr lang="ja-JP" altLang="en-US" sz="2000" dirty="0"/>
              <a:t>、</a:t>
            </a:r>
            <a:r>
              <a:rPr lang="en-US" altLang="ja-JP" sz="2000" dirty="0" err="1"/>
              <a:t>Matplotlib</a:t>
            </a:r>
            <a:endParaRPr lang="en-US" altLang="ja-JP" sz="2000" dirty="0"/>
          </a:p>
          <a:p>
            <a:pPr lvl="2">
              <a:buFont typeface="Wingdings" panose="05000000000000000000" pitchFamily="2" charset="2"/>
              <a:buChar char="l"/>
            </a:pPr>
            <a:r>
              <a:rPr lang="en-US" altLang="ja-JP" sz="2000" dirty="0"/>
              <a:t>CIEDE2000</a:t>
            </a:r>
            <a:r>
              <a:rPr lang="ja-JP" altLang="en-US" sz="2000" dirty="0"/>
              <a:t>、</a:t>
            </a:r>
            <a:r>
              <a:rPr lang="en-US" altLang="ja-JP" sz="2000" dirty="0"/>
              <a:t>EMD</a:t>
            </a:r>
            <a:r>
              <a:rPr lang="ja-JP" altLang="en-US" sz="2000" dirty="0"/>
              <a:t>距離計算</a:t>
            </a: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247522"/>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247522"/>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371564"/>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xmlns:p14="http://schemas.microsoft.com/office/powerpoint/2010/main">
    <mc:Choice Requires="p14">
      <p:transition spd="slow" p14:dur="2000" advTm="17996"/>
    </mc:Choice>
    <mc:Fallback xmlns="">
      <p:transition spd="slow" advTm="1799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で自動的にダウンロード</a:t>
            </a: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839" y="2602568"/>
            <a:ext cx="4072851"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34567"/>
      </p:ext>
    </p:extLst>
  </p:cSld>
  <p:clrMapOvr>
    <a:masterClrMapping/>
  </p:clrMapOvr>
  <mc:AlternateContent xmlns:mc="http://schemas.openxmlformats.org/markup-compatibility/2006" xmlns:p14="http://schemas.microsoft.com/office/powerpoint/2010/main">
    <mc:Choice Requires="p14">
      <p:transition spd="slow" p14:dur="2000" advTm="16569"/>
    </mc:Choice>
    <mc:Fallback xmlns="">
      <p:transition spd="slow" advTm="165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79" y="1737360"/>
            <a:ext cx="5592887" cy="4023360"/>
          </a:xfrm>
        </p:spPr>
        <p:txBody>
          <a:bodyPr>
            <a:normAutofit/>
          </a:bodyPr>
          <a:lstStyle/>
          <a:p>
            <a:pPr>
              <a:buFont typeface="Wingdings" panose="05000000000000000000" pitchFamily="2" charset="2"/>
              <a:buChar char="l"/>
            </a:pPr>
            <a:r>
              <a:rPr lang="ja-JP" altLang="en-US" sz="2800" dirty="0"/>
              <a:t>商品画像の調性格を計算して保存</a:t>
            </a:r>
            <a:endParaRPr lang="en-US" altLang="ja-JP" sz="2800" dirty="0"/>
          </a:p>
          <a:p>
            <a:pPr>
              <a:buFont typeface="Wingdings" panose="05000000000000000000" pitchFamily="2" charset="2"/>
              <a:buChar char="l"/>
            </a:pPr>
            <a:endParaRPr lang="en-US" altLang="ja-JP" sz="2800" dirty="0"/>
          </a:p>
        </p:txBody>
      </p:sp>
      <p:pic>
        <p:nvPicPr>
          <p:cNvPr id="7171" name="图片 1">
            <a:extLst>
              <a:ext uri="{FF2B5EF4-FFF2-40B4-BE49-F238E27FC236}">
                <a16:creationId xmlns:a16="http://schemas.microsoft.com/office/drawing/2014/main" id="{D0873050-4BE6-456C-846D-1ACCF967C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869" y="1764983"/>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698323"/>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p:txBody>
      </p:sp>
      <p:pic>
        <p:nvPicPr>
          <p:cNvPr id="7172" name="图片 36">
            <a:extLst>
              <a:ext uri="{FF2B5EF4-FFF2-40B4-BE49-F238E27FC236}">
                <a16:creationId xmlns:a16="http://schemas.microsoft.com/office/drawing/2014/main" id="{9C8D28D8-8DC3-415E-96DB-F2C28805A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151" y="3057323"/>
            <a:ext cx="8893050" cy="270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412111"/>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の穴に</a:t>
            </a:r>
            <a:r>
              <a:rPr lang="en-US" altLang="ja-JP" sz="2800" dirty="0">
                <a:solidFill>
                  <a:srgbClr val="FF0000"/>
                </a:solidFill>
              </a:rPr>
              <a:t>BIN</a:t>
            </a:r>
            <a:r>
              <a:rPr lang="ja-JP" altLang="en-US" sz="2800" dirty="0"/>
              <a:t>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200" dirty="0">
                <a:solidFill>
                  <a:srgbClr val="FF0000"/>
                </a:solidFill>
              </a:rPr>
              <a:t>穴</a:t>
            </a:r>
            <a:r>
              <a:rPr lang="ja-JP" altLang="en-US" sz="2200" dirty="0"/>
              <a:t>（座標）を決める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grpSp>
        <p:nvGrpSpPr>
          <p:cNvPr id="4" name="组合 3">
            <a:extLst>
              <a:ext uri="{FF2B5EF4-FFF2-40B4-BE49-F238E27FC236}">
                <a16:creationId xmlns:a16="http://schemas.microsoft.com/office/drawing/2014/main" id="{68F6CBCE-A516-4E97-8B37-28B3FFCE0797}"/>
              </a:ext>
            </a:extLst>
          </p:cNvPr>
          <p:cNvGrpSpPr/>
          <p:nvPr/>
        </p:nvGrpSpPr>
        <p:grpSpPr>
          <a:xfrm>
            <a:off x="1097280" y="2302984"/>
            <a:ext cx="10058400" cy="4023360"/>
            <a:chOff x="1017446" y="1780537"/>
            <a:chExt cx="10418144" cy="442841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2"/>
            <a:stretch>
              <a:fillRect/>
            </a:stretch>
          </p:blipFill>
          <p:spPr>
            <a:xfrm>
              <a:off x="7346285" y="1977571"/>
              <a:ext cx="3928042" cy="1142908"/>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3"/>
            <a:stretch>
              <a:fillRect/>
            </a:stretch>
          </p:blipFill>
          <p:spPr>
            <a:xfrm>
              <a:off x="7346285" y="3356493"/>
              <a:ext cx="3926569" cy="1032532"/>
            </a:xfrm>
            <a:prstGeom prst="rect">
              <a:avLst/>
            </a:prstGeom>
          </p:spPr>
        </p:pic>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4"/>
            <a:stretch>
              <a:fillRect/>
            </a:stretch>
          </p:blipFill>
          <p:spPr>
            <a:xfrm>
              <a:off x="1170619" y="4238578"/>
              <a:ext cx="3922181" cy="985739"/>
            </a:xfrm>
            <a:prstGeom prst="rect">
              <a:avLst/>
            </a:prstGeom>
          </p:spPr>
        </p:pic>
        <p:sp>
          <p:nvSpPr>
            <p:cNvPr id="8" name="文本框 7">
              <a:extLst>
                <a:ext uri="{FF2B5EF4-FFF2-40B4-BE49-F238E27FC236}">
                  <a16:creationId xmlns:a16="http://schemas.microsoft.com/office/drawing/2014/main" id="{E1D07C33-665E-43A4-A060-8C16AA20C4F2}"/>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033809A-997A-4617-A6A7-218AA1EDAB86}"/>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11" name="文本框 10">
              <a:extLst>
                <a:ext uri="{FF2B5EF4-FFF2-40B4-BE49-F238E27FC236}">
                  <a16:creationId xmlns:a16="http://schemas.microsoft.com/office/drawing/2014/main" id="{3F40AC7E-7A92-4F08-BE4B-40356A9987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9AC2A88-494D-4C37-81F1-31F82E48F29A}"/>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xmlns:p14="http://schemas.microsoft.com/office/powerpoint/2010/main">
    <mc:Choice Requires="p14">
      <p:transition spd="slow" p14:dur="2000" advTm="2288"/>
    </mc:Choice>
    <mc:Fallback xmlns="">
      <p:transition spd="slow" advTm="22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xmlns:p14="http://schemas.microsoft.com/office/powerpoint/2010/main">
    <mc:Choice Requires="p14">
      <p:transition spd="slow" p14:dur="2000" advTm="34045"/>
    </mc:Choice>
    <mc:Fallback xmlns="">
      <p:transition spd="slow" advTm="340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xmlns:p14="http://schemas.microsoft.com/office/powerpoint/2010/main">
    <mc:Choice Requires="p14">
      <p:transition spd="slow" p14:dur="2000" advTm="31595"/>
    </mc:Choice>
    <mc:Fallback xmlns="">
      <p:transition spd="slow" advTm="3159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966260772"/>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レコメンド結果の満足度</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お勧め欄に対して、</a:t>
            </a:r>
            <a:r>
              <a:rPr lang="en-US" altLang="ja-JP" sz="2800" dirty="0"/>
              <a:t>1-5</a:t>
            </a:r>
            <a:r>
              <a:rPr lang="ja-JP" altLang="en-US" sz="2800" dirty="0"/>
              <a:t>のリッカートスケールを評価する</a:t>
            </a:r>
          </a:p>
          <a:p>
            <a:pPr>
              <a:buFont typeface="Wingdings" panose="05000000000000000000" pitchFamily="2" charset="2"/>
              <a:buChar char="l"/>
            </a:pPr>
            <a:r>
              <a:rPr lang="ja-JP" altLang="en-US" sz="2800" dirty="0"/>
              <a:t>満足度は、</a:t>
            </a:r>
            <a:r>
              <a:rPr lang="en-US" altLang="ja-JP" sz="2800" dirty="0"/>
              <a:t>5</a:t>
            </a:r>
            <a:r>
              <a:rPr lang="ja-JP" altLang="en-US" sz="2800" dirty="0"/>
              <a:t>つ商品の中で</a:t>
            </a:r>
            <a:r>
              <a:rPr lang="ja-JP" altLang="en-US" sz="2800" dirty="0">
                <a:solidFill>
                  <a:schemeClr val="tx1"/>
                </a:solidFill>
              </a:rPr>
              <a:t>気になる程度</a:t>
            </a:r>
          </a:p>
          <a:p>
            <a:pPr>
              <a:buFont typeface="Wingdings" panose="05000000000000000000" pitchFamily="2" charset="2"/>
              <a:buChar char="l"/>
            </a:pPr>
            <a:r>
              <a:rPr lang="ja-JP" altLang="en-US" sz="2800" dirty="0">
                <a:solidFill>
                  <a:schemeClr val="tx1"/>
                </a:solidFill>
              </a:rPr>
              <a:t>最後に平均値を求める、</a:t>
            </a:r>
            <a:r>
              <a:rPr lang="ja-JP" altLang="en-US" sz="28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462655" y="3429000"/>
            <a:ext cx="6294120" cy="3290570"/>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xmlns:p14="http://schemas.microsoft.com/office/powerpoint/2010/main">
    <mc:Choice Requires="p14">
      <p:transition spd="slow" p14:dur="2000" advTm="30181"/>
    </mc:Choice>
    <mc:Fallback xmlns="">
      <p:transition spd="slow" advTm="301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334348" y="6010076"/>
            <a:ext cx="777777" cy="369332"/>
          </a:xfrm>
          <a:prstGeom prst="rect">
            <a:avLst/>
          </a:prstGeom>
          <a:noFill/>
        </p:spPr>
        <p:txBody>
          <a:bodyPr wrap="none" rtlCol="0">
            <a:spAutoFit/>
          </a:bodyPr>
          <a:lstStyle/>
          <a:p>
            <a:r>
              <a:rPr lang="ja-JP" altLang="en-US" b="1" dirty="0"/>
              <a:t>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30667" cy="369332"/>
          </a:xfrm>
          <a:prstGeom prst="rect">
            <a:avLst/>
          </a:prstGeom>
        </p:spPr>
        <p:txBody>
          <a:bodyPr wrap="none">
            <a:spAutoFit/>
          </a:bodyPr>
          <a:lstStyle/>
          <a:p>
            <a:r>
              <a:rPr lang="ja-JP" altLang="zh-CN" dirty="0"/>
              <a:t>大野</a:t>
            </a:r>
            <a:r>
              <a:rPr lang="en-US" altLang="ja-JP" dirty="0"/>
              <a:t>CEO</a:t>
            </a:r>
            <a:endParaRPr lang="zh-CN" altLang="en-US" b="1" dirty="0"/>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arial" panose="020B0604020202020204" pitchFamily="34" charset="0"/>
              </a:rPr>
              <a:t>荻野</a:t>
            </a:r>
            <a:r>
              <a:rPr lang="ja-JP" altLang="zh-CN" dirty="0"/>
              <a:t>氏</a:t>
            </a:r>
            <a:endParaRPr lang="zh-CN" altLang="en-US"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4343343"/>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xmlns:p14="http://schemas.microsoft.com/office/powerpoint/2010/main">
    <mc:Choice Requires="p14">
      <p:transition spd="slow" p14:dur="2000" advTm="3092"/>
    </mc:Choice>
    <mc:Fallback xmlns="">
      <p:transition spd="slow" advTm="309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開発環境の構築と促進</a:t>
            </a:r>
            <a:endParaRPr lang="en-US" altLang="ja-JP" sz="2400" dirty="0"/>
          </a:p>
          <a:p>
            <a:pPr lvl="2">
              <a:buFont typeface="Wingdings" panose="05000000000000000000" pitchFamily="2" charset="2"/>
              <a:buChar char="l"/>
            </a:pPr>
            <a:r>
              <a:rPr lang="en-US" altLang="ja-JP" sz="2400" dirty="0"/>
              <a:t>OpenCV</a:t>
            </a:r>
            <a:r>
              <a:rPr lang="ja-JP" altLang="en-US" sz="2400" dirty="0"/>
              <a:t>、</a:t>
            </a:r>
            <a:r>
              <a:rPr lang="en-US" altLang="ja-JP" sz="2400" dirty="0"/>
              <a:t>Crab</a:t>
            </a:r>
            <a:r>
              <a:rPr lang="ja-JP" altLang="en-US" sz="2400" dirty="0"/>
              <a:t>、</a:t>
            </a:r>
            <a:r>
              <a:rPr lang="en-US" altLang="ja-JP" sz="2400"/>
              <a:t>TF-IDF</a:t>
            </a:r>
            <a:r>
              <a:rPr lang="ja-JP" altLang="en-US" sz="2400"/>
              <a:t>などライブラリとオ</a:t>
            </a:r>
            <a:r>
              <a:rPr lang="ja-JP" altLang="en-US" sz="2400" dirty="0"/>
              <a:t>ープンソースの技術調査</a:t>
            </a:r>
            <a:endParaRPr lang="en-US" altLang="ja-JP" sz="2400" dirty="0"/>
          </a:p>
          <a:p>
            <a:pPr lvl="2">
              <a:buFont typeface="Wingdings" panose="05000000000000000000" pitchFamily="2" charset="2"/>
              <a:buChar char="l"/>
            </a:pPr>
            <a:r>
              <a:rPr lang="ja-JP" altLang="en-US" sz="2400" dirty="0"/>
              <a:t>エンジン部分コーディング</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xmlns:p14="http://schemas.microsoft.com/office/powerpoint/2010/main">
    <mc:Choice Requires="p14">
      <p:transition spd="slow" p14:dur="2000" advTm="45344"/>
    </mc:Choice>
    <mc:Fallback xmlns="">
      <p:transition spd="slow" advTm="45344"/>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リアルタイム</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ファッション格好</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xmlns:p14="http://schemas.microsoft.com/office/powerpoint/2010/main">
    <mc:Choice Requires="p14">
      <p:transition spd="slow" p14:dur="2000" advTm="42715"/>
    </mc:Choice>
    <mc:Fallback xmlns="">
      <p:transition spd="slow" advTm="42715"/>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a:t>
            </a:r>
            <a:endParaRPr lang="zh-CN" altLang="en-US" sz="2800"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xmlns:p14="http://schemas.microsoft.com/office/powerpoint/2010/main">
    <mc:Choice Requires="p14">
      <p:transition spd="slow" p14:dur="2000" advTm="9022"/>
    </mc:Choice>
    <mc:Fallback xmlns="">
      <p:transition spd="slow" advTm="902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xmlns:p14="http://schemas.microsoft.com/office/powerpoint/2010/main">
    <mc:Choice Requires="p14">
      <p:transition spd="slow" p14:dur="2000" advTm="28371"/>
    </mc:Choice>
    <mc:Fallback xmlns="">
      <p:transition spd="slow" advTm="28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824</TotalTime>
  <Words>3410</Words>
  <Application>Microsoft Office PowerPoint</Application>
  <PresentationFormat>宽屏</PresentationFormat>
  <Paragraphs>450</Paragraphs>
  <Slides>58</Slides>
  <Notes>20</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69" baseType="lpstr">
      <vt:lpstr>ＭＳ Ｐゴシック</vt:lpstr>
      <vt:lpstr>游ゴシック</vt:lpstr>
      <vt:lpstr>等线</vt:lpstr>
      <vt:lpstr>宋体</vt:lpstr>
      <vt:lpstr>Arial</vt:lpstr>
      <vt:lpstr>Calibri</vt:lpstr>
      <vt:lpstr>Calibri Light</vt:lpstr>
      <vt:lpstr>Wingdings</vt:lpstr>
      <vt:lpstr>回顾</vt:lpstr>
      <vt:lpstr>公式</vt:lpstr>
      <vt:lpstr>Equation.KSEE3</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システム環境構成</vt:lpstr>
      <vt:lpstr>レコメンド全体とプロセス</vt:lpstr>
      <vt:lpstr>エンジン実装</vt:lpstr>
      <vt:lpstr>ユーザーベースフィルタリング実装</vt:lpstr>
      <vt:lpstr>コンテンツベースフィルタリング実装（1/2）</vt:lpstr>
      <vt:lpstr>コンテンツベースフィルタリング実装（2/2）</vt:lpstr>
      <vt:lpstr>カラーベースフィルタリング実装</vt:lpstr>
      <vt:lpstr>カラーベースフィルタリング実装</vt:lpstr>
      <vt:lpstr>カラーベースフィルタリング実装</vt:lpstr>
      <vt:lpstr>カラーベースフィルタリング実装</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lpstr>評価手法と実験結果分析</vt:lpstr>
      <vt:lpstr>評価方法</vt:lpstr>
      <vt:lpstr>評価方法</vt:lpstr>
      <vt:lpstr>評価プロセス</vt:lpstr>
      <vt:lpstr>評価指標</vt:lpstr>
      <vt:lpstr>CTR（Click Through Rate）</vt:lpstr>
      <vt:lpstr>レコメンド結果の満足度</vt:lpstr>
      <vt:lpstr>Pay per click</vt:lpstr>
      <vt:lpstr>購入決定までの時間</vt:lpstr>
      <vt:lpstr>ユーザーテスト</vt:lpstr>
      <vt:lpstr>ユーザーテスト</vt:lpstr>
      <vt:lpstr>ユーザーテスト</vt:lpstr>
      <vt:lpstr>改善</vt:lpstr>
      <vt:lpstr>改善後のユーザーテスト</vt:lpstr>
      <vt:lpstr>改善後のユーザーテスト</vt:lpstr>
      <vt:lpstr>改善後のユーザーテスト</vt:lpstr>
      <vt:lpstr>まとめと今後の課題</vt:lpstr>
      <vt:lpstr>まとめ</vt:lpstr>
      <vt:lpstr>今後の課題</vt:lpstr>
      <vt:lpstr>システム全体像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439</cp:revision>
  <dcterms:created xsi:type="dcterms:W3CDTF">2018-01-18T09:00:40Z</dcterms:created>
  <dcterms:modified xsi:type="dcterms:W3CDTF">2018-01-25T11:41:46Z</dcterms:modified>
</cp:coreProperties>
</file>